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8" r:id="rId6"/>
    <p:sldId id="262" r:id="rId7"/>
    <p:sldId id="261" r:id="rId8"/>
    <p:sldId id="260" r:id="rId9"/>
    <p:sldId id="263" r:id="rId10"/>
    <p:sldId id="277" r:id="rId11"/>
    <p:sldId id="288" r:id="rId12"/>
    <p:sldId id="286" r:id="rId13"/>
    <p:sldId id="266" r:id="rId14"/>
    <p:sldId id="269" r:id="rId15"/>
    <p:sldId id="281" r:id="rId16"/>
    <p:sldId id="267" r:id="rId17"/>
    <p:sldId id="270" r:id="rId18"/>
    <p:sldId id="282" r:id="rId19"/>
    <p:sldId id="268" r:id="rId20"/>
    <p:sldId id="271" r:id="rId21"/>
    <p:sldId id="283" r:id="rId22"/>
    <p:sldId id="279" r:id="rId23"/>
    <p:sldId id="280" r:id="rId24"/>
    <p:sldId id="284" r:id="rId25"/>
    <p:sldId id="265" r:id="rId26"/>
    <p:sldId id="272" r:id="rId27"/>
    <p:sldId id="285" r:id="rId28"/>
    <p:sldId id="287" r:id="rId29"/>
    <p:sldId id="289" r:id="rId30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99594"/>
    <a:srgbClr val="FFFFFF"/>
    <a:srgbClr val="FFC000"/>
    <a:srgbClr val="BFBFBF"/>
    <a:srgbClr val="548DD4"/>
    <a:srgbClr val="B6DDE8"/>
    <a:srgbClr val="CCC0D9"/>
    <a:srgbClr val="FFFFCC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85" autoAdjust="0"/>
  </p:normalViewPr>
  <p:slideViewPr>
    <p:cSldViewPr snapToGrid="0" snapToObjects="1">
      <p:cViewPr>
        <p:scale>
          <a:sx n="100" d="100"/>
          <a:sy n="100" d="100"/>
        </p:scale>
        <p:origin x="-1480" y="192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-3880" y="-112"/>
      </p:cViewPr>
      <p:guideLst>
        <p:guide orient="horz" pos="3367"/>
        <p:guide pos="238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9938-EE74-6F43-B6CB-3E609FAB85C8}" type="datetimeFigureOut">
              <a:rPr lang="en-US" smtClean="0"/>
              <a:t>17/02/21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6BE9E-4354-5D4B-A40A-CFC452A8E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82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Remember to mention that HOUSEHOLD</a:t>
            </a:r>
            <a:r>
              <a:rPr lang="en-GB" baseline="0" dirty="0" smtClean="0"/>
              <a:t> SIZES vary and thus incomes </a:t>
            </a:r>
            <a:r>
              <a:rPr lang="en-GB" i="1" baseline="0" dirty="0" smtClean="0"/>
              <a:t>per capita</a:t>
            </a:r>
            <a:r>
              <a:rPr lang="en-GB" i="0" baseline="0" dirty="0" smtClean="0"/>
              <a:t> can be quite different from the Hh incomes reported here.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1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814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419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02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892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07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934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055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984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5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00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48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974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3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79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66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564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the cropping seasons for each major crop</a:t>
            </a:r>
          </a:p>
          <a:p>
            <a:r>
              <a:rPr lang="en-GB" dirty="0" smtClean="0"/>
              <a:t>Distribution and spread of other activities throughout the year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753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DON’T CLICK TOO FAST THROUGH THE ANIMATIONS!!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  <a:p>
            <a:r>
              <a:rPr lang="en-GB" dirty="0" smtClean="0"/>
              <a:t>Explain the difference between the two</a:t>
            </a:r>
            <a:r>
              <a:rPr lang="en-GB" baseline="0" dirty="0" smtClean="0"/>
              <a:t> graphs: the upper is the absolute values (in </a:t>
            </a:r>
            <a:r>
              <a:rPr lang="en-GB" baseline="0" dirty="0" err="1" smtClean="0"/>
              <a:t>Rands</a:t>
            </a:r>
            <a:r>
              <a:rPr lang="en-GB" baseline="0" dirty="0" smtClean="0"/>
              <a:t>) and the lower is proportions of totals (in %).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993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DON’T CLICK TOO FAST THROUGH THE ANIMATIONS!!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6BE9E-4354-5D4B-A40A-CFC452A8EFB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6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ZA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ZA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ZA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ZA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ZA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ZA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ZA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ZA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1780E6B4-2205-4318-AD5D-1A3F48D142EF}" type="slidenum">
              <a:rPr lang="en-ZA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Areas of Assessment</a:t>
            </a:r>
            <a:endParaRPr dirty="0"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 zones</a:t>
            </a:r>
            <a:endParaRPr/>
          </a:p>
          <a:p>
            <a:pPr algn="ctr"/>
            <a:r>
              <a:rPr lang="en-ZA" sz="3200">
                <a:latin typeface="Arial"/>
              </a:rPr>
              <a:t>Framework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 dirty="0">
                <a:latin typeface="Arial"/>
              </a:rPr>
              <a:t>Livelihoods Findings:</a:t>
            </a:r>
            <a:endParaRPr dirty="0"/>
          </a:p>
          <a:p>
            <a:pPr algn="ctr"/>
            <a:endParaRPr dirty="0"/>
          </a:p>
          <a:p>
            <a:pPr algn="ctr"/>
            <a:r>
              <a:rPr lang="en-US" sz="3200" dirty="0" smtClean="0">
                <a:latin typeface="Arial"/>
              </a:rPr>
              <a:t>Sources of Food and Income</a:t>
            </a:r>
            <a:endParaRPr dirty="0"/>
          </a:p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8736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400" dirty="0" smtClean="0"/>
              <a:t>Consumption &amp; Reference Year</a:t>
            </a:r>
            <a:endParaRPr lang="en-GB" sz="4400" dirty="0"/>
          </a:p>
        </p:txBody>
      </p:sp>
      <p:sp>
        <p:nvSpPr>
          <p:cNvPr id="2" name="Subtitle 1"/>
          <p:cNvSpPr>
            <a:spLocks noGrp="1"/>
          </p:cNvSpPr>
          <p:nvPr>
            <p:ph type="body"/>
          </p:nvPr>
        </p:nvSpPr>
        <p:spPr>
          <a:xfrm>
            <a:off x="504000" y="1714500"/>
            <a:ext cx="9071640" cy="5334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3200" dirty="0" smtClean="0"/>
              <a:t>Concept of Consumption Year:</a:t>
            </a:r>
          </a:p>
          <a:p>
            <a:pPr marL="1358900" indent="-457200">
              <a:buFont typeface="Wingdings" charset="0"/>
              <a:buChar char="à"/>
            </a:pPr>
            <a:r>
              <a:rPr lang="en-GB" sz="2800" dirty="0" smtClean="0"/>
              <a:t>Annual period beginning at the start of the main harvest and ending just before the next main harvest;</a:t>
            </a:r>
          </a:p>
          <a:p>
            <a:pPr marL="1358900" indent="-457200">
              <a:buFont typeface="Wingdings" charset="0"/>
              <a:buChar char="à"/>
            </a:pPr>
            <a:r>
              <a:rPr lang="en-GB" sz="2800" dirty="0" smtClean="0"/>
              <a:t>Usually April to following March</a:t>
            </a:r>
            <a:r>
              <a:rPr lang="mr-IN" sz="2800" dirty="0" smtClean="0"/>
              <a:t>…</a:t>
            </a:r>
            <a:r>
              <a:rPr lang="en-US" sz="2800" dirty="0" smtClean="0"/>
              <a:t> </a:t>
            </a:r>
            <a:r>
              <a:rPr lang="en-US" sz="2800" i="1" dirty="0" smtClean="0"/>
              <a:t>except </a:t>
            </a:r>
            <a:r>
              <a:rPr lang="en-US" sz="2800" dirty="0" smtClean="0"/>
              <a:t>in ZALOC and ZALCM: May to following April.</a:t>
            </a:r>
            <a:endParaRPr lang="en-GB" sz="2800" dirty="0" smtClean="0"/>
          </a:p>
          <a:p>
            <a:pPr marL="514350" lvl="1" indent="-514350">
              <a:buFont typeface="+mj-lt"/>
              <a:buAutoNum type="arabicPeriod" startAt="2"/>
            </a:pPr>
            <a:r>
              <a:rPr lang="en-GB" sz="3200" dirty="0" smtClean="0"/>
              <a:t>Reference Year:</a:t>
            </a:r>
          </a:p>
          <a:p>
            <a:pPr marL="1358900" lvl="1" indent="-457200">
              <a:buFont typeface="Wingdings" charset="0"/>
              <a:buChar char="à"/>
            </a:pPr>
            <a:r>
              <a:rPr lang="en-GB" sz="2800" dirty="0" smtClean="0"/>
              <a:t>Year to which these baselines apply: needs to be fairly recent, </a:t>
            </a:r>
            <a:r>
              <a:rPr lang="en-GB" sz="2800" i="1" dirty="0" smtClean="0"/>
              <a:t>typical </a:t>
            </a:r>
            <a:r>
              <a:rPr lang="en-GB" sz="2800" dirty="0" smtClean="0"/>
              <a:t>(occurs frequently), not a bad year (e.g. 2015/2016) nor a good year;</a:t>
            </a:r>
          </a:p>
          <a:p>
            <a:pPr marL="1358900" lvl="1" indent="-457200">
              <a:buFont typeface="Wingdings" charset="0"/>
              <a:buChar char="à"/>
            </a:pPr>
            <a:r>
              <a:rPr lang="en-GB" sz="2800" dirty="0" smtClean="0"/>
              <a:t>2013 to 2014 chosen by villagers, i.e. April 2013 to March 2014 (except in ZALOC, ZALCM: May 2013 to Apr 2014).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8796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4000" y="98120"/>
            <a:ext cx="9071640" cy="828980"/>
          </a:xfrm>
        </p:spPr>
        <p:txBody>
          <a:bodyPr/>
          <a:lstStyle/>
          <a:p>
            <a:pPr algn="ctr"/>
            <a:r>
              <a:rPr lang="en-GB" sz="4400" dirty="0" smtClean="0"/>
              <a:t>Seasonality	</a:t>
            </a:r>
            <a:endParaRPr lang="en-GB" sz="4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48063"/>
              </p:ext>
            </p:extLst>
          </p:nvPr>
        </p:nvGraphicFramePr>
        <p:xfrm>
          <a:off x="504000" y="1010920"/>
          <a:ext cx="9088015" cy="621455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02600"/>
                <a:gridCol w="749300"/>
                <a:gridCol w="533400"/>
                <a:gridCol w="533400"/>
                <a:gridCol w="584200"/>
                <a:gridCol w="495300"/>
                <a:gridCol w="571500"/>
                <a:gridCol w="571500"/>
                <a:gridCol w="546100"/>
                <a:gridCol w="596900"/>
                <a:gridCol w="584200"/>
                <a:gridCol w="609600"/>
                <a:gridCol w="596900"/>
                <a:gridCol w="613115"/>
              </a:tblGrid>
              <a:tr h="25400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Activity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Who?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Apr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May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Jun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Jul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Aug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Sep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Oct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Nov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Dec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Jan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Feb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Mar</a:t>
                      </a:r>
                      <a:endParaRPr lang="en-GB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Maize,</a:t>
                      </a:r>
                      <a:r>
                        <a:rPr lang="en-GB" sz="1200" dirty="0" smtClean="0"/>
                        <a:t> 	</a:t>
                      </a:r>
                      <a:r>
                        <a:rPr lang="en-GB" sz="1200" dirty="0" smtClean="0"/>
                        <a:t>LP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87578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W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</a:tr>
              <a:tr h="85978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GH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Female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CFF6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DH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2480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err="1" smtClean="0"/>
                        <a:t>S’flower</a:t>
                      </a:r>
                      <a:r>
                        <a:rPr lang="en-GB" sz="1200" dirty="0" smtClean="0"/>
                        <a:t>	LP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7102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smtClean="0"/>
                        <a:t>	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0614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smtClean="0"/>
                        <a:t>	W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3300"/>
                    </a:solidFill>
                  </a:tcPr>
                </a:tc>
              </a:tr>
              <a:tr h="7776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smtClean="0"/>
                        <a:t>	H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65099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Beans</a:t>
                      </a:r>
                      <a:r>
                        <a:rPr lang="en-GB" sz="1200" dirty="0" smtClean="0"/>
                        <a:t>	LP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9720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8660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W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3300"/>
                    </a:solidFill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>
                        <a:tabLst>
                          <a:tab pos="622300" algn="l"/>
                        </a:tabLst>
                      </a:pPr>
                      <a:r>
                        <a:rPr lang="en-GB" sz="1200" dirty="0" smtClean="0"/>
                        <a:t>	H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471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Vegetables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Female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4BC96"/>
                    </a:solidFill>
                  </a:tcPr>
                </a:tc>
              </a:tr>
              <a:tr h="1598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err="1" smtClean="0"/>
                        <a:t>Cas</a:t>
                      </a:r>
                      <a:r>
                        <a:rPr lang="en-GB" sz="1200" baseline="0" dirty="0" smtClean="0"/>
                        <a:t> lab</a:t>
                      </a:r>
                      <a:r>
                        <a:rPr lang="en-GB" sz="1200" dirty="0" smtClean="0"/>
                        <a:t>	Crop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F497A"/>
                    </a:solidFill>
                  </a:tcPr>
                </a:tc>
              </a:tr>
              <a:tr h="1344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	Dom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Female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76923C"/>
                    </a:solidFill>
                  </a:tcPr>
                </a:tc>
              </a:tr>
              <a:tr h="1217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	Herd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00B0F0"/>
                    </a:solidFill>
                  </a:tcPr>
                </a:tc>
              </a:tr>
              <a:tr h="1090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	Pub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R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L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1090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Off-farm employ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>
                    <a:lnT w="12700" cap="flat" cmpd="sng" algn="ctr">
                      <a:solidFill>
                        <a:srgbClr val="EEECE1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963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err="1" smtClean="0"/>
                        <a:t>L’stock</a:t>
                      </a:r>
                      <a:r>
                        <a:rPr lang="en-GB" sz="1200" baseline="0" dirty="0" smtClean="0"/>
                        <a:t> (heat/birth)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6DDE8"/>
                    </a:solidFill>
                  </a:tcPr>
                </a:tc>
              </a:tr>
              <a:tr h="12172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err="1" smtClean="0"/>
                        <a:t>L’stock</a:t>
                      </a:r>
                      <a:r>
                        <a:rPr lang="en-GB" sz="1200" dirty="0" smtClean="0"/>
                        <a:t> sales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Male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548DD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Labour Migration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smtClean="0"/>
                        <a:t>Purchases</a:t>
                      </a:r>
                      <a:r>
                        <a:rPr lang="en-GB" sz="1200" dirty="0" smtClean="0"/>
                        <a:t>	Low 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812800" algn="l"/>
                        </a:tabLst>
                      </a:pPr>
                      <a:r>
                        <a:rPr lang="en-GB" sz="1200" dirty="0" smtClean="0"/>
                        <a:t>	H</a:t>
                      </a:r>
                      <a:r>
                        <a:rPr lang="en-GB" sz="1200" baseline="0" dirty="0" smtClean="0"/>
                        <a:t>igh P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Annual hunger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</a:t>
                      </a:r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Health ‘flu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D995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D995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723900" algn="l"/>
                        </a:tabLst>
                      </a:pPr>
                      <a:r>
                        <a:rPr lang="en-GB" sz="1200" dirty="0" smtClean="0"/>
                        <a:t>Health </a:t>
                      </a:r>
                      <a:r>
                        <a:rPr lang="en-GB" sz="1200" dirty="0" err="1" smtClean="0"/>
                        <a:t>diahhreoa</a:t>
                      </a:r>
                      <a:endParaRPr lang="en-GB" sz="1200" dirty="0"/>
                    </a:p>
                  </a:txBody>
                  <a:tcPr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98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 (</a:t>
            </a:r>
            <a:r>
              <a:rPr lang="en-ZA" sz="3200" dirty="0"/>
              <a:t>59201</a:t>
            </a:r>
            <a:r>
              <a:rPr lang="en-ZA" sz="3200" dirty="0" smtClean="0"/>
              <a:t>)</a:t>
            </a:r>
            <a:endParaRPr lang="en-ZA" sz="3200"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lcm_s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200" y="1695960"/>
            <a:ext cx="2679700" cy="2862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(maize, beans, w.melon, gnuts, roundnuts &amp; pumpkin) important (~23% to 38%)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(&gt;50%)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all WGS (~10% to 15%)</a:t>
            </a:r>
            <a:endParaRPr lang="en-ZA" dirty="0"/>
          </a:p>
        </p:txBody>
      </p:sp>
      <p:grpSp>
        <p:nvGrpSpPr>
          <p:cNvPr id="28" name="Group 27"/>
          <p:cNvGrpSpPr/>
          <p:nvPr/>
        </p:nvGrpSpPr>
        <p:grpSpPr>
          <a:xfrm>
            <a:off x="2019300" y="3238500"/>
            <a:ext cx="2184400" cy="3614074"/>
            <a:chOff x="2019300" y="3238500"/>
            <a:chExt cx="2184400" cy="3614074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2019300" y="3238500"/>
              <a:ext cx="292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311400" y="3238500"/>
              <a:ext cx="419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311400" y="3238500"/>
              <a:ext cx="11811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311400" y="3238500"/>
              <a:ext cx="1892300" cy="36140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930400" y="3683000"/>
            <a:ext cx="2273300" cy="2501900"/>
            <a:chOff x="1625600" y="3378200"/>
            <a:chExt cx="2273300" cy="2501900"/>
          </a:xfrm>
        </p:grpSpPr>
        <p:cxnSp>
          <p:nvCxnSpPr>
            <p:cNvPr id="49" name="Straight Arrow Connector 48"/>
            <p:cNvCxnSpPr/>
            <p:nvPr/>
          </p:nvCxnSpPr>
          <p:spPr>
            <a:xfrm flipH="1">
              <a:off x="1625600" y="3378200"/>
              <a:ext cx="266700" cy="250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1892300" y="3378200"/>
              <a:ext cx="533400" cy="2400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1892300" y="3378200"/>
              <a:ext cx="1295400" cy="2400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892300" y="3378200"/>
              <a:ext cx="2006600" cy="2400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019300" y="4330700"/>
            <a:ext cx="2184400" cy="1511300"/>
            <a:chOff x="-800100" y="4064000"/>
            <a:chExt cx="2184400" cy="1511300"/>
          </a:xfrm>
        </p:grpSpPr>
        <p:cxnSp>
          <p:nvCxnSpPr>
            <p:cNvPr id="60" name="Straight Arrow Connector 59"/>
            <p:cNvCxnSpPr/>
            <p:nvPr/>
          </p:nvCxnSpPr>
          <p:spPr>
            <a:xfrm flipH="1">
              <a:off x="-800100" y="4064000"/>
              <a:ext cx="787400" cy="1511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-88900" y="4064000"/>
              <a:ext cx="76200" cy="1358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-12700" y="4064000"/>
              <a:ext cx="685800" cy="12582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-12700" y="4064000"/>
              <a:ext cx="1397000" cy="1155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681302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  <p:bldP spid="14" grpId="1" uiExpand="1" build="p" bldLvl="2"/>
      <p:bldP spid="14" grpId="2" uiExpand="1" build="allAtOnce"/>
      <p:bldP spid="14" grpId="3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ZALCM – Lowveld Open Access Mixed Farming (59201)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cm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4642685"/>
            <a:ext cx="5096256" cy="2578608"/>
          </a:xfrm>
          <a:prstGeom prst="rect">
            <a:avLst/>
          </a:prstGeom>
        </p:spPr>
      </p:pic>
      <p:pic>
        <p:nvPicPr>
          <p:cNvPr id="5" name="Picture 4" descr="zalcm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1879600"/>
            <a:ext cx="5096256" cy="25786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17756" y="2966421"/>
            <a:ext cx="1880044" cy="4247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Agriculture (crops and livestock) income high (up to 45%)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Formal employemnt, M (60%) &amp; BO (40%)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 VP (84%) &amp; P (67%)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 P (19%)</a:t>
            </a:r>
            <a:endParaRPr lang="en-ZA" dirty="0"/>
          </a:p>
        </p:txBody>
      </p:sp>
      <p:grpSp>
        <p:nvGrpSpPr>
          <p:cNvPr id="67" name="Group 66"/>
          <p:cNvGrpSpPr/>
          <p:nvPr/>
        </p:nvGrpSpPr>
        <p:grpSpPr>
          <a:xfrm>
            <a:off x="2019300" y="3898900"/>
            <a:ext cx="4076700" cy="2806700"/>
            <a:chOff x="2019300" y="3898900"/>
            <a:chExt cx="4076700" cy="280670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2108200" y="4081900"/>
              <a:ext cx="39878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730500" y="4081900"/>
              <a:ext cx="33655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314700" y="4081900"/>
              <a:ext cx="2781300" cy="2623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911600" y="4081900"/>
              <a:ext cx="2184400" cy="24078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3911600" y="3898900"/>
              <a:ext cx="2184400" cy="1830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3314700" y="4081900"/>
              <a:ext cx="2781300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2641600" y="4081900"/>
              <a:ext cx="3454400" cy="1186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2019300" y="4081900"/>
              <a:ext cx="4076700" cy="1186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314700" y="3175001"/>
            <a:ext cx="2781300" cy="2666999"/>
            <a:chOff x="3314700" y="3175001"/>
            <a:chExt cx="2781300" cy="2666999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3911600" y="5346700"/>
              <a:ext cx="2184400" cy="41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5346700"/>
              <a:ext cx="2781300" cy="495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911600" y="3175001"/>
              <a:ext cx="2184400" cy="21716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3314700" y="3683001"/>
              <a:ext cx="2781300" cy="16636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019300" y="3987800"/>
            <a:ext cx="4076700" cy="2286000"/>
            <a:chOff x="2019300" y="3987800"/>
            <a:chExt cx="4076700" cy="228600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2108200" y="5969000"/>
              <a:ext cx="3987800" cy="304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2730500" y="5842000"/>
              <a:ext cx="3365500" cy="431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2641600" y="3987800"/>
              <a:ext cx="3454400" cy="2286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2019300" y="4081900"/>
              <a:ext cx="4076700" cy="219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2641600" y="4144434"/>
            <a:ext cx="3454400" cy="2708140"/>
            <a:chOff x="2641600" y="4144434"/>
            <a:chExt cx="3454400" cy="2708140"/>
          </a:xfrm>
        </p:grpSpPr>
        <p:cxnSp>
          <p:nvCxnSpPr>
            <p:cNvPr id="32" name="Straight Arrow Connector 31"/>
            <p:cNvCxnSpPr/>
            <p:nvPr/>
          </p:nvCxnSpPr>
          <p:spPr>
            <a:xfrm flipH="1" flipV="1">
              <a:off x="2730500" y="6489700"/>
              <a:ext cx="3365500" cy="36287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2641600" y="4144434"/>
              <a:ext cx="3454400" cy="270814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01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  <p:bldP spid="15" grpId="1" uiExpand="1" build="p" bldLvl="2"/>
      <p:bldP spid="15" grpId="2" build="allAtOnce"/>
      <p:bldP spid="15" grpId="3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>
                <a:latin typeface="Arial"/>
              </a:rPr>
              <a:t>Source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ZALCM – Lowveld Open Access Mixed Farming (59201)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4644225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0" y="1881140"/>
            <a:ext cx="5096256" cy="25755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17756" y="3487121"/>
            <a:ext cx="1803844" cy="3416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Soc Services (school, health), M (30%) &amp; BO (22%)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Inputs (incl labour), M &amp; BO (~15%)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Food, VP (&gt;50%) &amp; P (&gt;30%)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25800" y="3487121"/>
            <a:ext cx="2870200" cy="2697779"/>
            <a:chOff x="3225800" y="3487121"/>
            <a:chExt cx="2870200" cy="2697779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3314700" y="4081900"/>
              <a:ext cx="2781300" cy="2001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822700" y="4081900"/>
              <a:ext cx="2273300" cy="21030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3822700" y="3487121"/>
              <a:ext cx="2273300" cy="594779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225800" y="3683000"/>
              <a:ext cx="2870200" cy="398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225800" y="3797300"/>
            <a:ext cx="2870200" cy="2679700"/>
            <a:chOff x="3225800" y="3797300"/>
            <a:chExt cx="2870200" cy="267970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3822700" y="5588981"/>
              <a:ext cx="2273300" cy="8880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5588981"/>
              <a:ext cx="2781300" cy="88801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3822700" y="3797300"/>
              <a:ext cx="2273300" cy="179168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3225800" y="3924300"/>
              <a:ext cx="2870200" cy="16646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19300" y="4081900"/>
            <a:ext cx="4076700" cy="2522100"/>
            <a:chOff x="2019300" y="4081900"/>
            <a:chExt cx="4076700" cy="252210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2108200" y="6362700"/>
              <a:ext cx="3987800" cy="114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641600" y="6477000"/>
              <a:ext cx="3454400" cy="127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641600" y="4081900"/>
              <a:ext cx="3454400" cy="2395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2019300" y="4081900"/>
              <a:ext cx="4076700" cy="2395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104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3" grpId="1" build="p" bldLvl="2"/>
      <p:bldP spid="13" grpId="2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ZAHIC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Intensive Cropping (59303</a:t>
            </a:r>
            <a:r>
              <a:rPr lang="en-ZA" sz="3200" dirty="0" smtClean="0"/>
              <a:t>)</a:t>
            </a:r>
            <a:endParaRPr lang="en-ZA" sz="3200" dirty="0"/>
          </a:p>
        </p:txBody>
      </p:sp>
      <p:pic>
        <p:nvPicPr>
          <p:cNvPr id="11" name="Picture 10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3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3200" y="1695960"/>
            <a:ext cx="2679700" cy="2862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(maize, beans, w.melon &amp; pumpkin) important, M (18%) &amp; BO (29%)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(&gt;90%)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VP, P &amp; M (BO at fee school) (~14%)</a:t>
            </a:r>
            <a:endParaRPr lang="en-ZA" dirty="0"/>
          </a:p>
        </p:txBody>
      </p:sp>
      <p:grpSp>
        <p:nvGrpSpPr>
          <p:cNvPr id="18" name="Group 17"/>
          <p:cNvGrpSpPr/>
          <p:nvPr/>
        </p:nvGrpSpPr>
        <p:grpSpPr>
          <a:xfrm>
            <a:off x="2730500" y="2743200"/>
            <a:ext cx="1473200" cy="4109374"/>
            <a:chOff x="2730500" y="2743200"/>
            <a:chExt cx="1473200" cy="4109374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730500" y="2743200"/>
              <a:ext cx="762000" cy="41093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730500" y="2743200"/>
              <a:ext cx="1473200" cy="41093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930400" y="3365500"/>
            <a:ext cx="2273300" cy="2819400"/>
            <a:chOff x="1625600" y="3060700"/>
            <a:chExt cx="2273300" cy="281940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1625600" y="3060700"/>
              <a:ext cx="304800" cy="2819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930400" y="3060700"/>
              <a:ext cx="495300" cy="271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930400" y="3060700"/>
              <a:ext cx="1257300" cy="271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930400" y="3060700"/>
              <a:ext cx="1968500" cy="271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19300" y="4229100"/>
            <a:ext cx="1473200" cy="1612900"/>
            <a:chOff x="-800100" y="3962400"/>
            <a:chExt cx="1473200" cy="1612900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-800100" y="3962400"/>
              <a:ext cx="330200" cy="1612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-469900" y="3962400"/>
              <a:ext cx="381000" cy="1460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-469900" y="3962400"/>
              <a:ext cx="1143000" cy="13598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835953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  <p:bldP spid="17" grpId="1" build="p" bldLvl="2"/>
      <p:bldP spid="17" grpId="2" build="allAtOnce"/>
      <p:bldP spid="17" grpId="3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ZAHIC – Highveld Open Access Intensive Cropping (59303)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hic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hic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11900" y="1862058"/>
            <a:ext cx="3581401" cy="230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Agriculture</a:t>
            </a:r>
            <a:r>
              <a:rPr lang="en-US" dirty="0" smtClean="0"/>
              <a:t>—</a:t>
            </a:r>
            <a:r>
              <a:rPr lang="en-ZA" dirty="0"/>
              <a:t>crop (</a:t>
            </a:r>
            <a:r>
              <a:rPr lang="en-ZA" dirty="0" smtClean="0"/>
              <a:t>cotton &amp; sunflower) </a:t>
            </a:r>
            <a:r>
              <a:rPr lang="en-ZA" dirty="0" smtClean="0"/>
              <a:t>and livestock sales high for M (45%) &amp; BO (38%)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Formal employemnt M (35%) &amp; </a:t>
            </a:r>
            <a:r>
              <a:rPr lang="en-ZA" dirty="0" smtClean="0"/>
              <a:t>BO (58%</a:t>
            </a:r>
            <a:r>
              <a:rPr lang="en-ZA" dirty="0" smtClean="0"/>
              <a:t>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 VP (81%) &amp; P (68%)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 VP &amp; P (~18%)</a:t>
            </a:r>
            <a:endParaRPr lang="en-ZA" dirty="0"/>
          </a:p>
        </p:txBody>
      </p:sp>
      <p:grpSp>
        <p:nvGrpSpPr>
          <p:cNvPr id="14" name="Group 13"/>
          <p:cNvGrpSpPr/>
          <p:nvPr/>
        </p:nvGrpSpPr>
        <p:grpSpPr>
          <a:xfrm>
            <a:off x="3314700" y="2743200"/>
            <a:ext cx="3149600" cy="3962400"/>
            <a:chOff x="3314700" y="2743200"/>
            <a:chExt cx="3149600" cy="396240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3314700" y="2743200"/>
              <a:ext cx="3149600" cy="3962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911600" y="2743200"/>
              <a:ext cx="2552700" cy="37465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911600" y="2743200"/>
              <a:ext cx="2552700" cy="1155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314700" y="2743200"/>
              <a:ext cx="3149600" cy="1338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314700" y="3175002"/>
            <a:ext cx="3149600" cy="2666998"/>
            <a:chOff x="3314700" y="3175002"/>
            <a:chExt cx="3149600" cy="2666998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3911600" y="3352800"/>
              <a:ext cx="2552700" cy="2413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3352800"/>
              <a:ext cx="3149600" cy="2489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3911600" y="3175002"/>
              <a:ext cx="2552700" cy="177798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3314700" y="3352800"/>
              <a:ext cx="3149600" cy="33020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19300" y="3683001"/>
            <a:ext cx="4445000" cy="2285999"/>
            <a:chOff x="2019300" y="3683001"/>
            <a:chExt cx="4445000" cy="2285999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2108200" y="3683001"/>
              <a:ext cx="4356100" cy="22859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730500" y="3683001"/>
              <a:ext cx="3733800" cy="21589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2641600" y="3683001"/>
              <a:ext cx="3822700" cy="2158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019300" y="3683001"/>
              <a:ext cx="4445000" cy="3047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019300" y="3987800"/>
            <a:ext cx="4445000" cy="2717800"/>
            <a:chOff x="2019300" y="3987800"/>
            <a:chExt cx="4445000" cy="2717800"/>
          </a:xfrm>
        </p:grpSpPr>
        <p:cxnSp>
          <p:nvCxnSpPr>
            <p:cNvPr id="34" name="Straight Arrow Connector 33"/>
            <p:cNvCxnSpPr/>
            <p:nvPr/>
          </p:nvCxnSpPr>
          <p:spPr>
            <a:xfrm flipH="1">
              <a:off x="2730500" y="3987800"/>
              <a:ext cx="3733800" cy="250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2641600" y="3987800"/>
              <a:ext cx="3822700" cy="1566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2108200" y="3987800"/>
              <a:ext cx="4356100" cy="271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2019300" y="3987800"/>
              <a:ext cx="4445000" cy="1566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150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3" grpId="1" build="p" bldLvl="2"/>
      <p:bldP spid="13" grpId="2" build="allAtOnce"/>
      <p:bldP spid="13" grpId="3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ZAHIC – Highveld Open Access Intensive Cropping (59303)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90799" y="1928673"/>
            <a:ext cx="3873944" cy="1754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Soc Services (school, health), M  &amp; BO (~28%)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Inputs (incl labour), M (10%) &amp; BO (19%)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Food, VP (&gt;40%) &amp; P (&gt;30%)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25800" y="2552700"/>
            <a:ext cx="2870200" cy="3632200"/>
            <a:chOff x="3225800" y="2552700"/>
            <a:chExt cx="2870200" cy="3632200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3225800" y="2552700"/>
              <a:ext cx="2870200" cy="3632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822700" y="2552700"/>
              <a:ext cx="2273300" cy="3632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822700" y="2552700"/>
              <a:ext cx="2273300" cy="934422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225800" y="2552700"/>
              <a:ext cx="2870200" cy="1244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225800" y="3149600"/>
            <a:ext cx="2870200" cy="3327400"/>
            <a:chOff x="3225800" y="3149600"/>
            <a:chExt cx="2870200" cy="3327400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3822700" y="3149600"/>
              <a:ext cx="2273300" cy="3327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314700" y="3149600"/>
              <a:ext cx="2781300" cy="3327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822700" y="3149600"/>
              <a:ext cx="2273300" cy="64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225800" y="3149600"/>
              <a:ext cx="2870200" cy="77470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019300" y="3594100"/>
            <a:ext cx="4076700" cy="3009900"/>
            <a:chOff x="2019300" y="3594100"/>
            <a:chExt cx="4076700" cy="3009900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2108200" y="3594100"/>
              <a:ext cx="3987800" cy="2768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2641600" y="3594100"/>
              <a:ext cx="3454400" cy="3009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2641600" y="3594100"/>
              <a:ext cx="3454400" cy="48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2019300" y="3594100"/>
              <a:ext cx="4076700" cy="487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198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p" bldLvl="2"/>
      <p:bldP spid="11" grpId="2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sp>
        <p:nvSpPr>
          <p:cNvPr id="13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6" cy="26273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3200" y="1492760"/>
            <a:ext cx="2679700" cy="31393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(maize, gr maize, cabbage, beans, s.potatoes, gnuts, spinach) important to P, M &amp; BO (22% to 37%)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(&gt;70%)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all WGS (~14%)</a:t>
            </a:r>
            <a:endParaRPr lang="en-ZA" dirty="0"/>
          </a:p>
        </p:txBody>
      </p:sp>
      <p:grpSp>
        <p:nvGrpSpPr>
          <p:cNvPr id="20" name="Group 19"/>
          <p:cNvGrpSpPr/>
          <p:nvPr/>
        </p:nvGrpSpPr>
        <p:grpSpPr>
          <a:xfrm>
            <a:off x="2603500" y="2540000"/>
            <a:ext cx="1600200" cy="4312574"/>
            <a:chOff x="2603500" y="2540000"/>
            <a:chExt cx="1600200" cy="431257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603500" y="2540000"/>
              <a:ext cx="127000" cy="43125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603500" y="2540000"/>
              <a:ext cx="889000" cy="43125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603500" y="2540000"/>
              <a:ext cx="1600200" cy="43125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30400" y="3810000"/>
            <a:ext cx="2273300" cy="2374900"/>
            <a:chOff x="1625600" y="3505200"/>
            <a:chExt cx="2273300" cy="2374900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1625600" y="3505200"/>
              <a:ext cx="330200" cy="2374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955800" y="3505200"/>
              <a:ext cx="469900" cy="227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955800" y="3505200"/>
              <a:ext cx="1231900" cy="227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955800" y="3505200"/>
              <a:ext cx="1943100" cy="227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019300" y="4457700"/>
            <a:ext cx="2184400" cy="1282700"/>
            <a:chOff x="-800100" y="4292600"/>
            <a:chExt cx="2184400" cy="1282700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-800100" y="4292600"/>
              <a:ext cx="101600" cy="1282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-698500" y="4292600"/>
              <a:ext cx="609600" cy="1206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-698500" y="4292600"/>
              <a:ext cx="1371600" cy="102968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-698500" y="4292600"/>
              <a:ext cx="2082800" cy="927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54185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19" grpId="1" build="p" bldLvl="2"/>
      <p:bldP spid="19" grpId="2" build="allAtOnce"/>
      <p:bldP spid="19" grpId="3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ea_work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5"/>
          <a:stretch/>
        </p:blipFill>
        <p:spPr>
          <a:xfrm>
            <a:off x="50800" y="0"/>
            <a:ext cx="9998086" cy="75574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bol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bol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17056" y="1740115"/>
            <a:ext cx="3772344" cy="2585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Agriculture (crops and livestock) income: M (20%) &amp; BO (11%)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Formal employemnt</a:t>
            </a:r>
            <a:r>
              <a:rPr lang="en-ZA" dirty="0"/>
              <a:t>: M </a:t>
            </a:r>
            <a:r>
              <a:rPr lang="en-ZA" dirty="0" smtClean="0"/>
              <a:t>(60%) &amp; BO </a:t>
            </a:r>
            <a:r>
              <a:rPr lang="en-ZA" dirty="0"/>
              <a:t>(</a:t>
            </a:r>
            <a:r>
              <a:rPr lang="en-ZA" dirty="0" smtClean="0"/>
              <a:t>55%)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Small business: BO (29%)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Grants, VP (84%) &amp; P (63%)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Labour, VP (10%) &amp; P (22%)</a:t>
            </a:r>
            <a:endParaRPr lang="en-ZA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41600" y="2362200"/>
            <a:ext cx="3454400" cy="4406900"/>
            <a:chOff x="2641600" y="2362200"/>
            <a:chExt cx="3454400" cy="440690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2686050" y="2362200"/>
              <a:ext cx="3409950" cy="4406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314700" y="2362200"/>
              <a:ext cx="2781300" cy="4343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911600" y="2362200"/>
              <a:ext cx="2184400" cy="4406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911600" y="2362200"/>
              <a:ext cx="2184400" cy="1719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314700" y="2362200"/>
              <a:ext cx="2781300" cy="178223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2641600" y="2362200"/>
              <a:ext cx="3454400" cy="18383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314700" y="2857500"/>
            <a:ext cx="2781300" cy="3352800"/>
            <a:chOff x="3314700" y="2857500"/>
            <a:chExt cx="2781300" cy="335280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3911600" y="2857500"/>
              <a:ext cx="2184400" cy="3352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3314700" y="2857500"/>
              <a:ext cx="2781300" cy="2984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911600" y="2857500"/>
              <a:ext cx="2184400" cy="31750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2857500"/>
              <a:ext cx="2781300" cy="1003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911600" y="2857500"/>
            <a:ext cx="2184400" cy="2590800"/>
            <a:chOff x="3911600" y="2857500"/>
            <a:chExt cx="2184400" cy="259080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3911600" y="2857500"/>
              <a:ext cx="2184400" cy="444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3911600" y="3302000"/>
              <a:ext cx="2184400" cy="2146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019300" y="3619500"/>
            <a:ext cx="4076700" cy="2311400"/>
            <a:chOff x="2019300" y="3619500"/>
            <a:chExt cx="4076700" cy="2311400"/>
          </a:xfrm>
        </p:grpSpPr>
        <p:cxnSp>
          <p:nvCxnSpPr>
            <p:cNvPr id="32" name="Straight Arrow Connector 31"/>
            <p:cNvCxnSpPr/>
            <p:nvPr/>
          </p:nvCxnSpPr>
          <p:spPr>
            <a:xfrm flipH="1">
              <a:off x="2019300" y="3619500"/>
              <a:ext cx="4076700" cy="5249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2641600" y="3619500"/>
              <a:ext cx="3454400" cy="462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2171700" y="3619500"/>
              <a:ext cx="3924300" cy="2311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2730500" y="3619500"/>
              <a:ext cx="3365500" cy="2095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019300" y="3987800"/>
            <a:ext cx="4076700" cy="2717800"/>
            <a:chOff x="2019300" y="3987800"/>
            <a:chExt cx="4076700" cy="2717800"/>
          </a:xfrm>
        </p:grpSpPr>
        <p:cxnSp>
          <p:nvCxnSpPr>
            <p:cNvPr id="65" name="Straight Arrow Connector 64"/>
            <p:cNvCxnSpPr/>
            <p:nvPr/>
          </p:nvCxnSpPr>
          <p:spPr>
            <a:xfrm flipH="1">
              <a:off x="2019300" y="3987800"/>
              <a:ext cx="4076700" cy="21272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2641600" y="3987800"/>
              <a:ext cx="3454400" cy="15663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2095500" y="3987800"/>
              <a:ext cx="4000500" cy="27178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2730500" y="3987800"/>
              <a:ext cx="3365500" cy="2438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324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p" bldLvl="2"/>
      <p:bldP spid="11" grpId="2" build="allAtOnce"/>
      <p:bldP spid="11" grpId="3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ZABOL – Highveld border open access livestock (59104)</a:t>
            </a:r>
            <a:endParaRPr dirty="0"/>
          </a:p>
        </p:txBody>
      </p:sp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0799" y="1928673"/>
            <a:ext cx="3873944" cy="1754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/>
              <a:t>Soc services </a:t>
            </a:r>
            <a:r>
              <a:rPr lang="en-ZA" dirty="0" smtClean="0"/>
              <a:t>(school &amp; health)</a:t>
            </a:r>
            <a:r>
              <a:rPr lang="en-ZA" dirty="0"/>
              <a:t>, M (</a:t>
            </a:r>
            <a:r>
              <a:rPr lang="en-ZA" dirty="0" smtClean="0"/>
              <a:t>24%) </a:t>
            </a:r>
            <a:r>
              <a:rPr lang="en-ZA" dirty="0"/>
              <a:t>&amp; BO </a:t>
            </a:r>
            <a:r>
              <a:rPr lang="en-ZA" dirty="0" smtClean="0"/>
              <a:t>(19%)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/>
              <a:t>Food, VP (</a:t>
            </a:r>
            <a:r>
              <a:rPr lang="en-ZA" dirty="0" smtClean="0"/>
              <a:t>50%) </a:t>
            </a:r>
            <a:r>
              <a:rPr lang="en-ZA" dirty="0"/>
              <a:t>&amp; P </a:t>
            </a:r>
            <a:r>
              <a:rPr lang="en-ZA" dirty="0" smtClean="0"/>
              <a:t>(30%)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/>
              <a:t>Other (entertainment, etc.): VP, P &amp; M </a:t>
            </a:r>
            <a:r>
              <a:rPr lang="en-ZA" dirty="0" smtClean="0"/>
              <a:t>(17</a:t>
            </a:r>
            <a:r>
              <a:rPr lang="en-ZA" dirty="0"/>
              <a:t>% to 22</a:t>
            </a:r>
            <a:r>
              <a:rPr lang="en-ZA" dirty="0" smtClean="0"/>
              <a:t>%); BO (47%)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225800" y="2451100"/>
            <a:ext cx="2870200" cy="4152900"/>
            <a:chOff x="3225800" y="2451100"/>
            <a:chExt cx="2870200" cy="415290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3314700" y="2451100"/>
              <a:ext cx="2781300" cy="3911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822700" y="2451100"/>
              <a:ext cx="2273300" cy="4152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225800" y="2451100"/>
              <a:ext cx="2870200" cy="15113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822700" y="2451100"/>
              <a:ext cx="2273300" cy="1346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993900" y="2997200"/>
            <a:ext cx="4102100" cy="3733800"/>
            <a:chOff x="1993900" y="2997200"/>
            <a:chExt cx="4102100" cy="37338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2641600" y="2997200"/>
              <a:ext cx="3454400" cy="3733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2108200" y="2997200"/>
              <a:ext cx="3987800" cy="3454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641600" y="2997200"/>
              <a:ext cx="3454400" cy="1117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993900" y="2997200"/>
              <a:ext cx="4102100" cy="1117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2108200" y="3149600"/>
            <a:ext cx="3987800" cy="2717800"/>
            <a:chOff x="2108200" y="3149600"/>
            <a:chExt cx="3987800" cy="27178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3822700" y="3276600"/>
              <a:ext cx="2273300" cy="2590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225800" y="3276600"/>
              <a:ext cx="2870200" cy="2590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2641600" y="3276600"/>
              <a:ext cx="3454400" cy="2489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2108200" y="3276600"/>
              <a:ext cx="3987800" cy="2336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3822700" y="3149600"/>
              <a:ext cx="2273300" cy="127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3225800" y="3276600"/>
              <a:ext cx="2870200" cy="520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147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9" grpId="1" build="p" bldLvl="2"/>
      <p:bldP spid="9" grpId="2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Income (59101)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loc_s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53584" cy="27066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200" y="1695960"/>
            <a:ext cx="2679700" cy="2585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Crops (maize &amp; gnuts) signifiant for BO only (36%)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 (&gt;79%)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School feeding to VP, P &amp; M (BO at fee school) (~9%)</a:t>
            </a:r>
            <a:endParaRPr lang="en-ZA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30500" y="2476500"/>
            <a:ext cx="1473200" cy="4376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930400" y="3124200"/>
            <a:ext cx="2273300" cy="3060700"/>
            <a:chOff x="1625600" y="2819400"/>
            <a:chExt cx="2273300" cy="30607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1625600" y="2819400"/>
              <a:ext cx="203200" cy="3060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1828800" y="2819400"/>
              <a:ext cx="596900" cy="295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828800" y="2819400"/>
              <a:ext cx="1358900" cy="295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1828800" y="2819400"/>
              <a:ext cx="2070100" cy="295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019300" y="3915570"/>
            <a:ext cx="1473200" cy="2015330"/>
            <a:chOff x="-800100" y="3648870"/>
            <a:chExt cx="1473200" cy="2015330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-800100" y="3648870"/>
              <a:ext cx="342900" cy="201533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-457200" y="3648870"/>
              <a:ext cx="368300" cy="186293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-457200" y="3648870"/>
              <a:ext cx="1130300" cy="177403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5582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14" grpId="1" build="p" bldLvl="2"/>
      <p:bldP spid="14" grpId="2" build="allAtOnce"/>
      <p:bldP spid="14" grpId="3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ZALOC – Lowveld Open Access Cattle and Other Income (59101)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39568"/>
          </a:xfrm>
          <a:prstGeom prst="rect">
            <a:avLst/>
          </a:prstGeom>
        </p:spPr>
      </p:pic>
      <p:pic>
        <p:nvPicPr>
          <p:cNvPr id="5" name="Picture 4" descr="zaloc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77968" cy="26395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19801" y="1862058"/>
            <a:ext cx="1854199" cy="39703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/>
              <a:t>Formal employemnt </a:t>
            </a:r>
            <a:r>
              <a:rPr lang="en-ZA" dirty="0" smtClean="0"/>
              <a:t>M (52%) &amp; BO (90%</a:t>
            </a:r>
            <a:r>
              <a:rPr lang="en-ZA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Petty trading P &amp; M, (~21%)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Grants, VP (91%) &amp; P (67%)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Casual labour, P (11%)</a:t>
            </a:r>
            <a:endParaRPr lang="en-ZA" dirty="0"/>
          </a:p>
        </p:txBody>
      </p:sp>
      <p:grpSp>
        <p:nvGrpSpPr>
          <p:cNvPr id="17" name="Group 16"/>
          <p:cNvGrpSpPr/>
          <p:nvPr/>
        </p:nvGrpSpPr>
        <p:grpSpPr>
          <a:xfrm>
            <a:off x="3314700" y="2654300"/>
            <a:ext cx="2857500" cy="3746500"/>
            <a:chOff x="3314700" y="2654300"/>
            <a:chExt cx="2857500" cy="3746500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3314700" y="2654300"/>
              <a:ext cx="2857500" cy="37465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911600" y="2654300"/>
              <a:ext cx="2260600" cy="34417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3314700" y="2654300"/>
              <a:ext cx="2857500" cy="1403182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911600" y="2654300"/>
              <a:ext cx="2260600" cy="8255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641600" y="3797300"/>
            <a:ext cx="3530600" cy="2768600"/>
            <a:chOff x="2641600" y="3797300"/>
            <a:chExt cx="3530600" cy="2768600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2686050" y="3797300"/>
              <a:ext cx="3486150" cy="2768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314700" y="3797300"/>
              <a:ext cx="2857500" cy="2044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4700" y="3797300"/>
              <a:ext cx="2857500" cy="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2641600" y="3797300"/>
              <a:ext cx="3530600" cy="41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019300" y="4144434"/>
            <a:ext cx="4152900" cy="1849966"/>
            <a:chOff x="2019300" y="4144434"/>
            <a:chExt cx="4152900" cy="1849966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2730500" y="4644000"/>
              <a:ext cx="3441700" cy="1198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2641600" y="4144434"/>
              <a:ext cx="3530600" cy="499566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108200" y="4644000"/>
              <a:ext cx="4064000" cy="1350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019300" y="4144434"/>
              <a:ext cx="4152900" cy="499566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019300" y="4252121"/>
            <a:ext cx="4152900" cy="2650329"/>
            <a:chOff x="2019300" y="4252121"/>
            <a:chExt cx="4152900" cy="2650329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686050" y="5384800"/>
              <a:ext cx="3486150" cy="14677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08200" y="5384800"/>
              <a:ext cx="4064000" cy="151765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2730500" y="4252123"/>
              <a:ext cx="3441700" cy="1132677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2019300" y="4252121"/>
              <a:ext cx="4152900" cy="1132679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30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p" bldLvl="2"/>
      <p:bldP spid="16" grpId="2" build="allAtOnce"/>
      <p:bldP spid="16" grpId="3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ZALOC – Lowveld Open Access Cattle and Other Income (59101)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8" y="4644000"/>
            <a:ext cx="5071872" cy="2639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8" y="1879200"/>
            <a:ext cx="5071872" cy="26395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90799" y="1928673"/>
            <a:ext cx="2046701" cy="36933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/>
              <a:t>Soc services </a:t>
            </a:r>
            <a:r>
              <a:rPr lang="en-ZA" dirty="0" smtClean="0"/>
              <a:t>(school &amp; health)</a:t>
            </a:r>
            <a:r>
              <a:rPr lang="en-ZA" dirty="0"/>
              <a:t>, M (</a:t>
            </a:r>
            <a:r>
              <a:rPr lang="en-ZA" dirty="0" smtClean="0"/>
              <a:t>20%) </a:t>
            </a:r>
            <a:r>
              <a:rPr lang="en-ZA" dirty="0"/>
              <a:t>&amp; BO </a:t>
            </a:r>
            <a:r>
              <a:rPr lang="en-ZA" dirty="0" smtClean="0"/>
              <a:t>(25%)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/>
              <a:t>Food, VP </a:t>
            </a:r>
            <a:r>
              <a:rPr lang="en-ZA" dirty="0" smtClean="0"/>
              <a:t>(</a:t>
            </a:r>
            <a:r>
              <a:rPr lang="en-ZA" dirty="0"/>
              <a:t>6</a:t>
            </a:r>
            <a:r>
              <a:rPr lang="en-ZA" dirty="0" smtClean="0"/>
              <a:t>0%) </a:t>
            </a:r>
            <a:r>
              <a:rPr lang="en-ZA" dirty="0"/>
              <a:t>&amp; P </a:t>
            </a:r>
            <a:r>
              <a:rPr lang="en-ZA" dirty="0" smtClean="0"/>
              <a:t>(45%)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/>
              <a:t>Other (entertainment, etc.): </a:t>
            </a:r>
            <a:r>
              <a:rPr lang="en-ZA" dirty="0" smtClean="0"/>
              <a:t>M &amp; BO (~22%)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225800" y="2857500"/>
            <a:ext cx="2781300" cy="3594100"/>
            <a:chOff x="3225800" y="2857500"/>
            <a:chExt cx="2781300" cy="35941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3225800" y="2857500"/>
              <a:ext cx="2781300" cy="3505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822700" y="2857500"/>
              <a:ext cx="2184400" cy="35941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25800" y="2857500"/>
              <a:ext cx="2781300" cy="1104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822700" y="2857500"/>
              <a:ext cx="2184400" cy="838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993900" y="4114800"/>
            <a:ext cx="4013200" cy="2616200"/>
            <a:chOff x="1993900" y="4114800"/>
            <a:chExt cx="4013200" cy="26162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641600" y="4114800"/>
              <a:ext cx="3365500" cy="2616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2108200" y="4114800"/>
              <a:ext cx="3898900" cy="2336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2641600" y="4114800"/>
              <a:ext cx="3365500" cy="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1993900" y="4114800"/>
              <a:ext cx="4013200" cy="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225800" y="2946400"/>
            <a:ext cx="2781300" cy="2667000"/>
            <a:chOff x="3225800" y="2946400"/>
            <a:chExt cx="2781300" cy="2667000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3822700" y="5293768"/>
              <a:ext cx="2184400" cy="31963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3225800" y="5293768"/>
              <a:ext cx="2781300" cy="31963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3822700" y="2946400"/>
              <a:ext cx="2184400" cy="2347368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3225800" y="3695700"/>
              <a:ext cx="2781300" cy="1598068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96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14" grpId="1" build="p" bldLvl="2"/>
      <p:bldP spid="14" grpId="2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Food: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8" name="Picture 7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9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 descr="zahmi_s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77968" cy="2627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200" y="1695960"/>
            <a:ext cx="2679700" cy="2862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 purchases the </a:t>
            </a:r>
            <a:r>
              <a:rPr lang="en-ZA" i="1" dirty="0" smtClean="0"/>
              <a:t>only </a:t>
            </a:r>
            <a:r>
              <a:rPr lang="en-ZA" dirty="0" smtClean="0"/>
              <a:t>source of food,</a:t>
            </a:r>
            <a:r>
              <a:rPr lang="en-ZA" dirty="0" smtClean="0"/>
              <a:t> (&gt;100%)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No crops, social support, other sources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Households vulnerable to market shocks</a:t>
            </a:r>
            <a:endParaRPr lang="en-ZA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19300" y="2654300"/>
            <a:ext cx="2184400" cy="3771900"/>
            <a:chOff x="1714500" y="2349500"/>
            <a:chExt cx="2184400" cy="377190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1714500" y="2349500"/>
              <a:ext cx="355600" cy="377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070100" y="2349500"/>
              <a:ext cx="355600" cy="377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070100" y="2349500"/>
              <a:ext cx="1117600" cy="377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070100" y="2349500"/>
              <a:ext cx="1828800" cy="377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46569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p" bldLvl="2"/>
      <p:bldP spid="11" grpId="3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hmi_si_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4000"/>
            <a:ext cx="5096256" cy="2578608"/>
          </a:xfrm>
          <a:prstGeom prst="rect">
            <a:avLst/>
          </a:prstGeom>
        </p:spPr>
      </p:pic>
      <p:pic>
        <p:nvPicPr>
          <p:cNvPr id="5" name="Picture 4" descr="zahmi_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79200"/>
            <a:ext cx="5096256" cy="25786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11900" y="1862058"/>
            <a:ext cx="3581401" cy="2585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Formal employment M</a:t>
            </a:r>
            <a:r>
              <a:rPr lang="en-ZA" dirty="0" smtClean="0"/>
              <a:t> (57%) &amp; BO (48%)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Small business M (30%) &amp; BO (43%)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Grants VP &amp; P (~50%)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Self-employment VP &amp; P (~25%)</a:t>
            </a:r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Remittances VP (21%)</a:t>
            </a:r>
            <a:endParaRPr lang="en-ZA" dirty="0"/>
          </a:p>
        </p:txBody>
      </p:sp>
      <p:grpSp>
        <p:nvGrpSpPr>
          <p:cNvPr id="14" name="Group 13"/>
          <p:cNvGrpSpPr/>
          <p:nvPr/>
        </p:nvGrpSpPr>
        <p:grpSpPr>
          <a:xfrm>
            <a:off x="3314700" y="2527300"/>
            <a:ext cx="3149600" cy="4178300"/>
            <a:chOff x="3314700" y="2527300"/>
            <a:chExt cx="3149600" cy="4178300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3314700" y="2527300"/>
              <a:ext cx="3149600" cy="41783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911600" y="2527300"/>
              <a:ext cx="2552700" cy="39624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911600" y="2527300"/>
              <a:ext cx="2552700" cy="1371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314700" y="2527300"/>
              <a:ext cx="3149600" cy="15546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314700" y="3175001"/>
            <a:ext cx="3149600" cy="2666999"/>
            <a:chOff x="3314700" y="3175001"/>
            <a:chExt cx="3149600" cy="2666999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3911600" y="3263900"/>
              <a:ext cx="2552700" cy="25019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314700" y="3263900"/>
              <a:ext cx="3149600" cy="2578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3911600" y="3175001"/>
              <a:ext cx="2552700" cy="88899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3314700" y="3263900"/>
              <a:ext cx="3149600" cy="419101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019300" y="3479800"/>
            <a:ext cx="4445000" cy="2489200"/>
            <a:chOff x="2019300" y="3479800"/>
            <a:chExt cx="4445000" cy="2489200"/>
          </a:xfrm>
        </p:grpSpPr>
        <p:cxnSp>
          <p:nvCxnSpPr>
            <p:cNvPr id="25" name="Straight Arrow Connector 24"/>
            <p:cNvCxnSpPr/>
            <p:nvPr/>
          </p:nvCxnSpPr>
          <p:spPr>
            <a:xfrm flipH="1">
              <a:off x="2108200" y="3479800"/>
              <a:ext cx="4356100" cy="2489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2730500" y="3479800"/>
              <a:ext cx="3733800" cy="23622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2641600" y="3479800"/>
              <a:ext cx="3822700" cy="419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2019300" y="3479800"/>
              <a:ext cx="4445000" cy="5080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019300" y="3797300"/>
            <a:ext cx="4445000" cy="2908300"/>
            <a:chOff x="2019300" y="3797300"/>
            <a:chExt cx="4445000" cy="2908300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2730500" y="3797300"/>
              <a:ext cx="3733800" cy="26924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2641600" y="3797300"/>
              <a:ext cx="3822700" cy="3471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108200" y="3797300"/>
              <a:ext cx="4356100" cy="29083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2019300" y="3797300"/>
              <a:ext cx="4445000" cy="347134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019300" y="3898900"/>
            <a:ext cx="4445000" cy="1524000"/>
            <a:chOff x="2019300" y="3898900"/>
            <a:chExt cx="4445000" cy="1524000"/>
          </a:xfrm>
        </p:grpSpPr>
        <p:cxnSp>
          <p:nvCxnSpPr>
            <p:cNvPr id="34" name="Straight Arrow Connector 33"/>
            <p:cNvCxnSpPr/>
            <p:nvPr/>
          </p:nvCxnSpPr>
          <p:spPr>
            <a:xfrm flipH="1">
              <a:off x="2108200" y="4330700"/>
              <a:ext cx="4356100" cy="1092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2019300" y="3898900"/>
              <a:ext cx="4445000" cy="4318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240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3" grpId="1" build="p" bldLvl="2"/>
      <p:bldP spid="13" grpId="2" build="allAtOnce"/>
      <p:bldP spid="13" grpId="3" uiExpan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 smtClean="0"/>
              <a:t>Sources of Cash: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/>
              <a:t>ZAHMI – Highveld Open Access Mixed Income (59205)</a:t>
            </a:r>
            <a:endParaRPr dirty="0"/>
          </a:p>
        </p:txBody>
      </p:sp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10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4645540"/>
            <a:ext cx="5096256" cy="257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880740"/>
            <a:ext cx="5096256" cy="2575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0799" y="1928673"/>
            <a:ext cx="3873944" cy="1754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Key </a:t>
            </a:r>
            <a:r>
              <a:rPr lang="en-ZA" dirty="0" smtClean="0"/>
              <a:t>findings:</a:t>
            </a:r>
            <a:endParaRPr lang="en-ZA" dirty="0" smtClean="0"/>
          </a:p>
          <a:p>
            <a:pPr marL="285750" indent="-285750">
              <a:buFont typeface="Arial"/>
              <a:buChar char="•"/>
            </a:pPr>
            <a:r>
              <a:rPr lang="en-ZA" dirty="0"/>
              <a:t>Transport, M &amp; BO (~15</a:t>
            </a:r>
            <a:r>
              <a:rPr lang="en-ZA" dirty="0" smtClean="0"/>
              <a:t>%</a:t>
            </a:r>
            <a:r>
              <a:rPr lang="en-ZA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ZA" dirty="0"/>
              <a:t>Soc Services (school, health), M  (12%) &amp; BO (15%)</a:t>
            </a:r>
            <a:endParaRPr lang="en-ZA" dirty="0"/>
          </a:p>
          <a:p>
            <a:pPr marL="285750" indent="-285750">
              <a:buFont typeface="Arial"/>
              <a:buChar char="•"/>
            </a:pPr>
            <a:r>
              <a:rPr lang="en-ZA" dirty="0" smtClean="0"/>
              <a:t>Food, VP (&gt;50%), P( &gt;40%) &amp; M (&gt;35%)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25800" y="2552700"/>
            <a:ext cx="2870200" cy="3263900"/>
            <a:chOff x="3225800" y="2552700"/>
            <a:chExt cx="2870200" cy="326390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3225800" y="2552700"/>
              <a:ext cx="2870200" cy="31242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822700" y="2552700"/>
              <a:ext cx="2273300" cy="32639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822700" y="2552700"/>
              <a:ext cx="2273300" cy="68580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225800" y="2552700"/>
              <a:ext cx="2870200" cy="934422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225800" y="2819400"/>
            <a:ext cx="2870200" cy="3340100"/>
            <a:chOff x="3225800" y="2819400"/>
            <a:chExt cx="2870200" cy="33401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3822700" y="2819400"/>
              <a:ext cx="2273300" cy="33401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225800" y="2819400"/>
              <a:ext cx="2870200" cy="318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822700" y="2819400"/>
              <a:ext cx="2273300" cy="667722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225800" y="2819400"/>
              <a:ext cx="2870200" cy="8636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019300" y="3378200"/>
            <a:ext cx="4076700" cy="3225800"/>
            <a:chOff x="2019300" y="3378200"/>
            <a:chExt cx="4076700" cy="32258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108200" y="3378200"/>
              <a:ext cx="3987800" cy="29845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2641600" y="3378200"/>
              <a:ext cx="3454400" cy="3225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2641600" y="3378200"/>
              <a:ext cx="3454400" cy="703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2019300" y="3378200"/>
              <a:ext cx="4076700" cy="703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3225800" y="3378200"/>
              <a:ext cx="2870200" cy="32258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3225800" y="3378200"/>
              <a:ext cx="2870200" cy="647700"/>
            </a:xfrm>
            <a:prstGeom prst="straightConnector1">
              <a:avLst/>
            </a:prstGeom>
            <a:ln>
              <a:solidFill>
                <a:srgbClr val="4F6228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593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7" grpId="1" build="p" bldLvl="2"/>
      <p:bldP spid="7" grpId="2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3200" dirty="0" smtClean="0"/>
              <a:t>Most </a:t>
            </a:r>
            <a:r>
              <a:rPr lang="en-GB" sz="3200" dirty="0" err="1" smtClean="0"/>
              <a:t>Hh’s</a:t>
            </a:r>
            <a:r>
              <a:rPr lang="en-GB" sz="3200" dirty="0" smtClean="0"/>
              <a:t> depend at least 50% on purchases for food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 smtClean="0"/>
              <a:t>Expenditure on food for ‘Very poor’ &amp; ‘Poor’: ~50% and ~30% respectively</a:t>
            </a:r>
          </a:p>
          <a:p>
            <a:pPr marL="285750" lvl="1" indent="-285750">
              <a:buFont typeface="Arial"/>
              <a:buChar char="•"/>
            </a:pPr>
            <a:r>
              <a:rPr lang="en-GB" sz="3200" dirty="0" smtClean="0"/>
              <a:t>Formal employment usually what defines the wealthy</a:t>
            </a:r>
          </a:p>
          <a:p>
            <a:pPr lvl="4"/>
            <a:r>
              <a:rPr lang="en-GB" sz="2400" dirty="0" smtClean="0"/>
              <a:t>	- </a:t>
            </a:r>
            <a:r>
              <a:rPr lang="en-GB" sz="2400" dirty="0" smtClean="0"/>
              <a:t>can add to crop &amp; livestock production (ZALCM &amp; ZAHIC)</a:t>
            </a:r>
          </a:p>
          <a:p>
            <a:pPr lvl="4"/>
            <a:r>
              <a:rPr lang="en-GB" sz="2400" dirty="0" smtClean="0"/>
              <a:t>	- can be augmented by a small business (ZAHMI)</a:t>
            </a:r>
          </a:p>
          <a:p>
            <a:pPr marL="266700" lvl="4" indent="-266700">
              <a:buFont typeface="Arial"/>
              <a:buChar char="•"/>
            </a:pPr>
            <a:r>
              <a:rPr lang="en-GB" sz="3200" dirty="0" smtClean="0"/>
              <a:t>Social grants make up 50%-90% of income for ‘Very Poor’ and ‘Poor’</a:t>
            </a:r>
            <a:endParaRPr lang="en-GB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400" dirty="0" smtClean="0">
                <a:latin typeface="+mj-lt"/>
              </a:rPr>
              <a:t>Summary of all </a:t>
            </a:r>
            <a:r>
              <a:rPr lang="en-GB" sz="4400" dirty="0">
                <a:latin typeface="+mj-lt"/>
              </a:rPr>
              <a:t>F</a:t>
            </a:r>
            <a:r>
              <a:rPr lang="en-GB" sz="4400" dirty="0" smtClean="0">
                <a:latin typeface="+mj-lt"/>
              </a:rPr>
              <a:t>ive </a:t>
            </a:r>
            <a:r>
              <a:rPr lang="en-GB" sz="4400" dirty="0">
                <a:latin typeface="+mj-lt"/>
              </a:rPr>
              <a:t>L</a:t>
            </a:r>
            <a:r>
              <a:rPr lang="en-GB" sz="4400" dirty="0" smtClean="0">
                <a:latin typeface="+mj-lt"/>
              </a:rPr>
              <a:t>ivelihood Zones</a:t>
            </a:r>
            <a:endParaRPr lang="en-GB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2883619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4000" y="2701620"/>
            <a:ext cx="9071640" cy="1262160"/>
          </a:xfrm>
        </p:spPr>
        <p:txBody>
          <a:bodyPr/>
          <a:lstStyle/>
          <a:p>
            <a:pPr algn="ctr"/>
            <a:r>
              <a:rPr lang="en-GB" dirty="0" smtClean="0"/>
              <a:t>THE END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46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_cover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"/>
          <a:stretch/>
        </p:blipFill>
        <p:spPr>
          <a:xfrm>
            <a:off x="3025" y="279395"/>
            <a:ext cx="10077600" cy="70237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2960" y="3427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3200">
                <a:latin typeface="Arial"/>
              </a:rPr>
              <a:t>Livelihoods Findings:</a:t>
            </a:r>
            <a:endParaRPr/>
          </a:p>
          <a:p>
            <a:pPr algn="ctr"/>
            <a:endParaRPr/>
          </a:p>
          <a:p>
            <a:pPr algn="ctr"/>
            <a:r>
              <a:rPr lang="en-ZA" sz="3200">
                <a:latin typeface="Arial"/>
              </a:rPr>
              <a:t>Wealth Descriptions and Wealth Breakdowns</a:t>
            </a:r>
            <a:endParaRPr/>
          </a:p>
          <a:p>
            <a:pPr algn="ctr"/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ZALCM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Mixed </a:t>
            </a:r>
            <a:r>
              <a:rPr lang="en-ZA" sz="3200" dirty="0" smtClean="0"/>
              <a:t>Farming (59201)</a:t>
            </a:r>
          </a:p>
        </p:txBody>
      </p:sp>
      <p:graphicFrame>
        <p:nvGraphicFramePr>
          <p:cNvPr id="46" name="Table 2"/>
          <p:cNvGraphicFramePr/>
          <p:nvPr>
            <p:extLst>
              <p:ext uri="{D42A27DB-BD31-4B8C-83A1-F6EECF244321}">
                <p14:modId xmlns:p14="http://schemas.microsoft.com/office/powerpoint/2010/main" val="1606377859"/>
              </p:ext>
            </p:extLst>
          </p:nvPr>
        </p:nvGraphicFramePr>
        <p:xfrm>
          <a:off x="142000" y="5377198"/>
          <a:ext cx="6968819" cy="2103120"/>
        </p:xfrm>
        <a:graphic>
          <a:graphicData uri="http://schemas.openxmlformats.org/drawingml/2006/table">
            <a:tbl>
              <a:tblPr/>
              <a:tblGrid>
                <a:gridCol w="1228420"/>
                <a:gridCol w="1600200"/>
                <a:gridCol w="1193800"/>
                <a:gridCol w="1562100"/>
                <a:gridCol w="1384299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ANNUAL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 </a:t>
                      </a:r>
                      <a:r>
                        <a:rPr lang="mr-IN" dirty="0" smtClean="0">
                          <a:latin typeface="Arial"/>
                        </a:rPr>
                        <a:t>–</a:t>
                      </a:r>
                      <a:r>
                        <a:rPr lang="en-ZA" dirty="0" smtClean="0">
                          <a:latin typeface="Arial"/>
                        </a:rPr>
                        <a:t> 7 [4]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302,300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3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1.5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179,300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50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52,300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15 – </a:t>
                      </a:r>
                      <a:r>
                        <a:rPr lang="en-ZA" dirty="0" smtClean="0">
                          <a:latin typeface="Arial"/>
                        </a:rPr>
                        <a:t>200 [50]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2.0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34,000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CustomShape 3"/>
          <p:cNvSpPr/>
          <p:nvPr/>
        </p:nvSpPr>
        <p:spPr>
          <a:xfrm>
            <a:off x="7835900" y="2113280"/>
            <a:ext cx="1365833" cy="15697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1340932">
            <a:off x="8765436" y="4101142"/>
            <a:ext cx="534582" cy="621851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201846" y="5084304"/>
            <a:ext cx="537446" cy="45911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0368031">
            <a:off x="8878778" y="4684960"/>
            <a:ext cx="195980" cy="299842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5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3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ZAHIC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Intensive </a:t>
            </a:r>
            <a:r>
              <a:rPr lang="en-ZA" sz="3200" dirty="0" smtClean="0"/>
              <a:t>Cropping (59303)</a:t>
            </a:r>
            <a:endParaRPr dirty="0"/>
          </a:p>
        </p:txBody>
      </p:sp>
      <p:sp>
        <p:nvSpPr>
          <p:cNvPr id="56" name="CustomShape 3"/>
          <p:cNvSpPr/>
          <p:nvPr/>
        </p:nvSpPr>
        <p:spPr>
          <a:xfrm rot="20458167">
            <a:off x="6797168" y="4435732"/>
            <a:ext cx="661563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 rot="3099383">
            <a:off x="8167131" y="6202373"/>
            <a:ext cx="444128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1298040">
            <a:off x="7841342" y="6290724"/>
            <a:ext cx="339752" cy="324319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2" t="17424" r="15234" b="6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3" name="Table 2"/>
          <p:cNvGraphicFramePr/>
          <p:nvPr>
            <p:extLst>
              <p:ext uri="{D42A27DB-BD31-4B8C-83A1-F6EECF244321}">
                <p14:modId xmlns:p14="http://schemas.microsoft.com/office/powerpoint/2010/main" val="219257057"/>
              </p:ext>
            </p:extLst>
          </p:nvPr>
        </p:nvGraphicFramePr>
        <p:xfrm>
          <a:off x="142000" y="5377198"/>
          <a:ext cx="6968819" cy="2103120"/>
        </p:xfrm>
        <a:graphic>
          <a:graphicData uri="http://schemas.openxmlformats.org/drawingml/2006/table">
            <a:tbl>
              <a:tblPr/>
              <a:tblGrid>
                <a:gridCol w="1228420"/>
                <a:gridCol w="1600200"/>
                <a:gridCol w="1193800"/>
                <a:gridCol w="1562100"/>
                <a:gridCol w="1384299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ANNUAL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0.75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348,200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96,600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15 </a:t>
                      </a:r>
                      <a:r>
                        <a:rPr lang="en-ZA" dirty="0" smtClean="0">
                          <a:latin typeface="Arial"/>
                        </a:rPr>
                        <a:t>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70,500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agric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37,700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9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ZABOL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border open access </a:t>
            </a:r>
            <a:r>
              <a:rPr lang="en-ZA" sz="3200" dirty="0" smtClean="0"/>
              <a:t>livestock (59104)</a:t>
            </a:r>
          </a:p>
        </p:txBody>
      </p:sp>
      <p:sp>
        <p:nvSpPr>
          <p:cNvPr id="52" name="CustomShape 3"/>
          <p:cNvSpPr/>
          <p:nvPr/>
        </p:nvSpPr>
        <p:spPr>
          <a:xfrm rot="1948099">
            <a:off x="8399189" y="5188634"/>
            <a:ext cx="644030" cy="761706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17422" r="15223" b="6332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1" name="Table 2"/>
          <p:cNvGraphicFramePr/>
          <p:nvPr>
            <p:extLst>
              <p:ext uri="{D42A27DB-BD31-4B8C-83A1-F6EECF244321}">
                <p14:modId xmlns:p14="http://schemas.microsoft.com/office/powerpoint/2010/main" val="2035382728"/>
              </p:ext>
            </p:extLst>
          </p:nvPr>
        </p:nvGraphicFramePr>
        <p:xfrm>
          <a:off x="142000" y="5377198"/>
          <a:ext cx="6968819" cy="2103120"/>
        </p:xfrm>
        <a:graphic>
          <a:graphicData uri="http://schemas.openxmlformats.org/drawingml/2006/table">
            <a:tbl>
              <a:tblPr/>
              <a:tblGrid>
                <a:gridCol w="1228420"/>
                <a:gridCol w="1600200"/>
                <a:gridCol w="1193800"/>
                <a:gridCol w="1562100"/>
                <a:gridCol w="1384299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ANNUAL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0.25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309,500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4 </a:t>
                      </a:r>
                      <a:r>
                        <a:rPr lang="en-ZA" dirty="0">
                          <a:latin typeface="Arial"/>
                        </a:rPr>
                        <a:t>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117,900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5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13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1.0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25 [20]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2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27,300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44" name="TextShape 1"/>
          <p:cNvSpPr txBox="1"/>
          <p:nvPr/>
        </p:nvSpPr>
        <p:spPr>
          <a:xfrm>
            <a:off x="504000" y="168840"/>
            <a:ext cx="9071640" cy="15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>
                <a:latin typeface="Arial"/>
              </a:rPr>
              <a:t>Wealth </a:t>
            </a:r>
            <a:r>
              <a:rPr lang="en-ZA" sz="4400" dirty="0" smtClean="0">
                <a:latin typeface="Arial"/>
              </a:rPr>
              <a:t>Breakdowns &amp; Descriptions</a:t>
            </a:r>
            <a:r>
              <a:rPr lang="en-ZA" sz="4400" dirty="0">
                <a:latin typeface="Arial"/>
              </a:rPr>
              <a:t>:
</a:t>
            </a:r>
            <a:r>
              <a:rPr lang="en-ZA" sz="3200" dirty="0" smtClean="0">
                <a:latin typeface="Arial"/>
              </a:rPr>
              <a:t>ZALOC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Lowveld Open Access Cattle and Other </a:t>
            </a:r>
            <a:r>
              <a:rPr lang="en-ZA" sz="3200" dirty="0" smtClean="0"/>
              <a:t>Income (59101)</a:t>
            </a:r>
            <a:endParaRPr dirty="0"/>
          </a:p>
        </p:txBody>
      </p:sp>
      <p:sp>
        <p:nvSpPr>
          <p:cNvPr id="47" name="CustomShape 3"/>
          <p:cNvSpPr/>
          <p:nvPr/>
        </p:nvSpPr>
        <p:spPr>
          <a:xfrm>
            <a:off x="8472326" y="3308350"/>
            <a:ext cx="595053" cy="60722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 rot="20811370">
            <a:off x="8687687" y="4093520"/>
            <a:ext cx="451086" cy="116421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 rot="20963289">
            <a:off x="9047760" y="5107641"/>
            <a:ext cx="573062" cy="343658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9022928" y="4252120"/>
            <a:ext cx="254421" cy="237330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zaloc_wb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8170" r="15220" b="7334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3" name="Table 2"/>
          <p:cNvGraphicFramePr/>
          <p:nvPr>
            <p:extLst>
              <p:ext uri="{D42A27DB-BD31-4B8C-83A1-F6EECF244321}">
                <p14:modId xmlns:p14="http://schemas.microsoft.com/office/powerpoint/2010/main" val="72145630"/>
              </p:ext>
            </p:extLst>
          </p:nvPr>
        </p:nvGraphicFramePr>
        <p:xfrm>
          <a:off x="142000" y="5377198"/>
          <a:ext cx="6968819" cy="2103120"/>
        </p:xfrm>
        <a:graphic>
          <a:graphicData uri="http://schemas.openxmlformats.org/drawingml/2006/table">
            <a:tbl>
              <a:tblPr/>
              <a:tblGrid>
                <a:gridCol w="1228420"/>
                <a:gridCol w="1600200"/>
                <a:gridCol w="1193800"/>
                <a:gridCol w="1562100"/>
                <a:gridCol w="1384299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ANNUAL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0.2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348,200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 – 4 </a:t>
                      </a:r>
                      <a:r>
                        <a:rPr lang="en-ZA" dirty="0" smtClean="0">
                          <a:latin typeface="Arial"/>
                        </a:rPr>
                        <a:t>[2]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96,600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15 [10]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0.3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70,500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5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60 [30]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4</a:t>
                      </a:r>
                      <a:r>
                        <a:rPr lang="en-ZA" dirty="0" smtClean="0">
                          <a:latin typeface="Arial"/>
                        </a:rPr>
                        <a:t>.0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37,700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_cove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4" y="2100580"/>
            <a:ext cx="7046237" cy="4751994"/>
          </a:xfrm>
          <a:prstGeom prst="rect">
            <a:avLst/>
          </a:prstGeom>
        </p:spPr>
      </p:pic>
      <p:sp>
        <p:nvSpPr>
          <p:cNvPr id="57" name="TextShape 1"/>
          <p:cNvSpPr txBox="1"/>
          <p:nvPr/>
        </p:nvSpPr>
        <p:spPr>
          <a:xfrm>
            <a:off x="504000" y="169200"/>
            <a:ext cx="9071640" cy="152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ZA" sz="4400" dirty="0"/>
              <a:t>Wealth Breakdowns &amp; Descriptions:</a:t>
            </a:r>
            <a:r>
              <a:rPr lang="en-ZA" sz="4400" dirty="0">
                <a:latin typeface="Arial"/>
              </a:rPr>
              <a:t>
</a:t>
            </a:r>
            <a:r>
              <a:rPr lang="en-ZA" sz="3200" dirty="0" smtClean="0">
                <a:latin typeface="Arial"/>
              </a:rPr>
              <a:t>ZAHMI </a:t>
            </a:r>
            <a:r>
              <a:rPr lang="en-ZA" sz="3200" dirty="0">
                <a:latin typeface="Arial"/>
              </a:rPr>
              <a:t>– </a:t>
            </a:r>
            <a:r>
              <a:rPr lang="en-ZA" sz="3200" dirty="0"/>
              <a:t>Highveld Open Access Mixed </a:t>
            </a:r>
            <a:r>
              <a:rPr lang="en-ZA" sz="3200" dirty="0" smtClean="0"/>
              <a:t>Income (59205)</a:t>
            </a:r>
            <a:endParaRPr lang="en-ZA" dirty="0"/>
          </a:p>
          <a:p>
            <a:pPr algn="ctr"/>
            <a:endParaRPr lang="en-ZA" sz="3200" dirty="0" smtClean="0"/>
          </a:p>
        </p:txBody>
      </p:sp>
      <p:sp>
        <p:nvSpPr>
          <p:cNvPr id="62" name="CustomShape 5"/>
          <p:cNvSpPr/>
          <p:nvPr/>
        </p:nvSpPr>
        <p:spPr>
          <a:xfrm rot="5806625">
            <a:off x="6879461" y="4323812"/>
            <a:ext cx="482842" cy="983484"/>
          </a:xfrm>
          <a:prstGeom prst="ellipse">
            <a:avLst/>
          </a:prstGeom>
          <a:noFill/>
          <a:ln w="3600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9" t="17425" r="15357" b="6335"/>
          <a:stretch/>
        </p:blipFill>
        <p:spPr>
          <a:xfrm>
            <a:off x="396000" y="2448000"/>
            <a:ext cx="2592000" cy="1980000"/>
          </a:xfrm>
          <a:prstGeom prst="rect">
            <a:avLst/>
          </a:prstGeom>
        </p:spPr>
      </p:pic>
      <p:graphicFrame>
        <p:nvGraphicFramePr>
          <p:cNvPr id="12" name="Table 2"/>
          <p:cNvGraphicFramePr/>
          <p:nvPr>
            <p:extLst>
              <p:ext uri="{D42A27DB-BD31-4B8C-83A1-F6EECF244321}">
                <p14:modId xmlns:p14="http://schemas.microsoft.com/office/powerpoint/2010/main" val="1543865336"/>
              </p:ext>
            </p:extLst>
          </p:nvPr>
        </p:nvGraphicFramePr>
        <p:xfrm>
          <a:off x="142000" y="5377198"/>
          <a:ext cx="6968819" cy="2103120"/>
        </p:xfrm>
        <a:graphic>
          <a:graphicData uri="http://schemas.openxmlformats.org/drawingml/2006/table">
            <a:tbl>
              <a:tblPr/>
              <a:tblGrid>
                <a:gridCol w="1228420"/>
                <a:gridCol w="1600200"/>
                <a:gridCol w="1193800"/>
                <a:gridCol w="1562100"/>
                <a:gridCol w="1384299"/>
              </a:tblGrid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WEALTH GROUP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LIVESTOCK (cattle)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FARM SIZE (ha)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ANNUAL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INCOME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Very 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211,700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Poor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0 – </a:t>
                      </a:r>
                      <a:r>
                        <a:rPr lang="en-ZA" dirty="0" smtClean="0">
                          <a:latin typeface="Arial"/>
                        </a:rPr>
                        <a:t>7 [3]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Grants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133,200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Middle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Arial"/>
                        </a:rPr>
                        <a:t>6</a:t>
                      </a:r>
                      <a:r>
                        <a:rPr lang="en-ZA" dirty="0" smtClean="0">
                          <a:latin typeface="Arial"/>
                        </a:rPr>
                        <a:t>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10 [8]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61,500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7320">
                <a:tc>
                  <a:txBody>
                    <a:bodyPr/>
                    <a:lstStyle/>
                    <a:p>
                      <a:r>
                        <a:rPr lang="en-ZA" dirty="0">
                          <a:latin typeface="Arial"/>
                        </a:rPr>
                        <a:t>Better Off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10 </a:t>
                      </a:r>
                      <a:r>
                        <a:rPr lang="en-ZA" dirty="0">
                          <a:latin typeface="Arial"/>
                        </a:rPr>
                        <a:t>– </a:t>
                      </a:r>
                      <a:r>
                        <a:rPr lang="en-ZA" dirty="0" smtClean="0">
                          <a:latin typeface="Arial"/>
                        </a:rPr>
                        <a:t>20 [15]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>
                          <a:latin typeface="Arial"/>
                        </a:rPr>
                        <a:t>0.5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Employ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44,800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5771</TotalTime>
  <Words>1646</Words>
  <Application>Microsoft Macintosh PowerPoint</Application>
  <PresentationFormat>Custom</PresentationFormat>
  <Paragraphs>344</Paragraphs>
  <Slides>29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Consumption &amp; Reference Year</vt:lpstr>
      <vt:lpstr>Seasonality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all Five Livelihood Zones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Rethman</dc:creator>
  <cp:lastModifiedBy>Charles Rethman</cp:lastModifiedBy>
  <cp:revision>318</cp:revision>
  <dcterms:created xsi:type="dcterms:W3CDTF">2015-03-25T10:04:04Z</dcterms:created>
  <dcterms:modified xsi:type="dcterms:W3CDTF">2017-02-21T15:23:52Z</dcterms:modified>
  <dc:language>en-ZA</dc:language>
</cp:coreProperties>
</file>